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100" d="100"/>
          <a:sy n="100" d="100"/>
        </p:scale>
        <p:origin x="2244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8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9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05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0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8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2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8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9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3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53FEB-F2F7-4B3B-BD18-AA3B7067F6E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ECE92-14F3-4234-821A-253BD84C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4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oTUzzmxPo0" TargetMode="External"/><Relationship Id="rId2" Type="http://schemas.openxmlformats.org/officeDocument/2006/relationships/hyperlink" Target="https://www.youtube.com/watch?v=eviSykqSUU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dcvault.com/play/1027553/Adventures-with-Deferred-Texturing-in" TargetMode="External"/><Relationship Id="rId4" Type="http://schemas.openxmlformats.org/officeDocument/2006/relationships/hyperlink" Target="https://www.eidosmontreal.com/news/deferred-next-gen-culling-and-rendering-for-dawn-engin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Deferred Texturing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Обзор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Dawn Engine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062" y="1825625"/>
            <a:ext cx="7803875" cy="4351338"/>
          </a:xfrm>
        </p:spPr>
      </p:pic>
    </p:spTree>
    <p:extLst>
      <p:ext uri="{BB962C8B-B14F-4D97-AF65-F5344CB8AC3E}">
        <p14:creationId xmlns:p14="http://schemas.microsoft.com/office/powerpoint/2010/main" val="173651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Dawn Engine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Fat visibility buffer</a:t>
            </a:r>
          </a:p>
          <a:p>
            <a:r>
              <a:rPr lang="en-US" dirty="0" smtClean="0"/>
              <a:t>Forward+ shading</a:t>
            </a:r>
          </a:p>
          <a:p>
            <a:r>
              <a:rPr lang="en-US" dirty="0" smtClean="0"/>
              <a:t>Decomposed </a:t>
            </a:r>
            <a:r>
              <a:rPr lang="en-US" dirty="0" err="1" smtClean="0"/>
              <a:t>ddx</a:t>
            </a:r>
            <a:r>
              <a:rPr lang="en-US" dirty="0" smtClean="0"/>
              <a:t>/</a:t>
            </a:r>
            <a:r>
              <a:rPr lang="en-US" dirty="0" err="1" smtClean="0"/>
              <a:t>ddy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(16bit length, 8 bit rotation)</a:t>
            </a:r>
          </a:p>
          <a:p>
            <a:r>
              <a:rPr lang="en-US" dirty="0" smtClean="0"/>
              <a:t>TBN in axis-angle</a:t>
            </a:r>
          </a:p>
          <a:p>
            <a:r>
              <a:rPr lang="en-US" dirty="0" smtClean="0"/>
              <a:t>Depth-test trick to</a:t>
            </a:r>
            <a:br>
              <a:rPr lang="en-US" dirty="0" smtClean="0"/>
            </a:br>
            <a:r>
              <a:rPr lang="en-US" dirty="0" smtClean="0"/>
              <a:t>separate materials</a:t>
            </a:r>
            <a:br>
              <a:rPr lang="en-US" dirty="0" smtClean="0"/>
            </a:br>
            <a:r>
              <a:rPr lang="en-US" dirty="0" smtClean="0"/>
              <a:t>from each other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37" y="698157"/>
            <a:ext cx="6791260" cy="57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Dawn Engine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Abusing Z-test to shade materials</a:t>
            </a:r>
          </a:p>
          <a:p>
            <a:pPr lvl="1"/>
            <a:r>
              <a:rPr lang="en-US" dirty="0" smtClean="0"/>
              <a:t>Write material ID to a separate 16bit depth buffer</a:t>
            </a:r>
          </a:p>
          <a:p>
            <a:pPr lvl="1"/>
            <a:r>
              <a:rPr lang="en-US" dirty="0" smtClean="0"/>
              <a:t>Depth test </a:t>
            </a:r>
            <a:r>
              <a:rPr lang="en-US" dirty="0" err="1" smtClean="0"/>
              <a:t>func</a:t>
            </a:r>
            <a:r>
              <a:rPr lang="en-US" dirty="0" smtClean="0"/>
              <a:t> = D3D12_COMPARISON_FUNC_EQUAL</a:t>
            </a:r>
          </a:p>
          <a:p>
            <a:pPr lvl="1"/>
            <a:r>
              <a:rPr lang="en-US" dirty="0" smtClean="0"/>
              <a:t>Draw material as a full-screen quad with Z = Material ID</a:t>
            </a:r>
          </a:p>
          <a:p>
            <a:pPr lvl="1"/>
            <a:r>
              <a:rPr lang="en-US" dirty="0" smtClean="0"/>
              <a:t>Free per-pixel HW culling!</a:t>
            </a:r>
          </a:p>
          <a:p>
            <a:pPr lvl="1"/>
            <a:r>
              <a:rPr lang="en-US" dirty="0" smtClean="0"/>
              <a:t>Free acceleration using HTILE on consoles!</a:t>
            </a:r>
          </a:p>
        </p:txBody>
      </p:sp>
    </p:spTree>
    <p:extLst>
      <p:ext uri="{BB962C8B-B14F-4D97-AF65-F5344CB8AC3E}">
        <p14:creationId xmlns:p14="http://schemas.microsoft.com/office/powerpoint/2010/main" val="303857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Dawn Engine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marL="457200" lvl="1" indent="0">
              <a:buNone/>
            </a:pPr>
            <a:r>
              <a:rPr lang="en-US" sz="1800" dirty="0" smtClean="0"/>
              <a:t>+ Extra info for lighting (vertex </a:t>
            </a:r>
            <a:r>
              <a:rPr lang="en-US" sz="1800" dirty="0" err="1" smtClean="0"/>
              <a:t>normals</a:t>
            </a:r>
            <a:r>
              <a:rPr lang="en-US" sz="1800" dirty="0" smtClean="0"/>
              <a:t>, DDX/DDY In decal passes)</a:t>
            </a:r>
          </a:p>
          <a:p>
            <a:pPr marL="457200" lvl="1" indent="0">
              <a:buNone/>
            </a:pPr>
            <a:r>
              <a:rPr lang="en-US" sz="1800" dirty="0" smtClean="0"/>
              <a:t>+ Free anisotropy compared to deferred (because of stored TBN)</a:t>
            </a:r>
          </a:p>
          <a:p>
            <a:pPr marL="457200" lvl="1" indent="0">
              <a:buNone/>
            </a:pPr>
            <a:r>
              <a:rPr lang="en-US" sz="1800" dirty="0" smtClean="0"/>
              <a:t>+ Quite Simple (no reconstruction in material pass)</a:t>
            </a:r>
          </a:p>
          <a:p>
            <a:pPr marL="457200" lvl="1" indent="0">
              <a:buNone/>
            </a:pPr>
            <a:r>
              <a:rPr lang="en-US" sz="1800" dirty="0" smtClean="0"/>
              <a:t>+ </a:t>
            </a:r>
            <a:r>
              <a:rPr lang="en-US" sz="1800" b="1" u="sng" dirty="0" smtClean="0"/>
              <a:t>No </a:t>
            </a:r>
            <a:r>
              <a:rPr lang="en-US" sz="1800" b="1" u="sng" dirty="0" err="1" smtClean="0"/>
              <a:t>GBuffer</a:t>
            </a:r>
            <a:endParaRPr lang="en-US" sz="1800" b="1" u="sng" dirty="0"/>
          </a:p>
          <a:p>
            <a:r>
              <a:rPr lang="en-US" dirty="0" smtClean="0"/>
              <a:t>Cons</a:t>
            </a:r>
          </a:p>
          <a:p>
            <a:pPr lvl="1">
              <a:buFontTx/>
              <a:buChar char="-"/>
            </a:pPr>
            <a:r>
              <a:rPr lang="en-US" sz="1800" dirty="0" smtClean="0"/>
              <a:t>Almost no vertex attributes (1 </a:t>
            </a:r>
            <a:r>
              <a:rPr lang="en-US" sz="1800" dirty="0" err="1" smtClean="0"/>
              <a:t>uv</a:t>
            </a:r>
            <a:r>
              <a:rPr lang="en-US" sz="1800" dirty="0" smtClean="0"/>
              <a:t> channel and that’s all)</a:t>
            </a:r>
          </a:p>
          <a:p>
            <a:pPr lvl="1">
              <a:buFontTx/>
              <a:buChar char="-"/>
            </a:pPr>
            <a:r>
              <a:rPr lang="en-US" sz="1800" dirty="0" smtClean="0"/>
              <a:t>Fat vis buffer (4 32bit 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Activision Geometry Rendering Pipeline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Hybrid</a:t>
            </a:r>
          </a:p>
          <a:p>
            <a:r>
              <a:rPr lang="en-US" dirty="0" smtClean="0"/>
              <a:t>V+ for dense meshes with simple vertex format and foliage</a:t>
            </a:r>
          </a:p>
          <a:p>
            <a:r>
              <a:rPr lang="en-US" dirty="0" smtClean="0"/>
              <a:t>Split meshes into clusters for fine culling and small memory footprint (no need for 32 bit index buffers)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3504406"/>
            <a:ext cx="4991100" cy="28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7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Activision Geometry Rendering Pipeline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Vbuffer</a:t>
            </a:r>
            <a:r>
              <a:rPr lang="en-US" dirty="0" smtClean="0"/>
              <a:t> Layout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Vbuffers</a:t>
            </a:r>
            <a:endParaRPr lang="en-US" dirty="0" smtClean="0"/>
          </a:p>
          <a:p>
            <a:pPr lvl="1"/>
            <a:r>
              <a:rPr lang="en-US" dirty="0" smtClean="0"/>
              <a:t>4 kinds of data depending</a:t>
            </a:r>
            <a:br>
              <a:rPr lang="en-US" dirty="0" smtClean="0"/>
            </a:br>
            <a:r>
              <a:rPr lang="en-US" dirty="0" smtClean="0"/>
              <a:t>on the surface in the</a:t>
            </a:r>
            <a:br>
              <a:rPr lang="en-US" dirty="0" smtClean="0"/>
            </a:br>
            <a:r>
              <a:rPr lang="en-US" dirty="0" smtClean="0"/>
              <a:t>same buffer</a:t>
            </a:r>
          </a:p>
          <a:p>
            <a:pPr lvl="1"/>
            <a:r>
              <a:rPr lang="en-US" dirty="0" smtClean="0"/>
              <a:t>Terrain reconstructs </a:t>
            </a:r>
            <a:br>
              <a:rPr lang="en-US" dirty="0" smtClean="0"/>
            </a:br>
            <a:r>
              <a:rPr lang="en-US" dirty="0" smtClean="0"/>
              <a:t>everything from depth</a:t>
            </a:r>
          </a:p>
          <a:p>
            <a:pPr lvl="1"/>
            <a:r>
              <a:rPr lang="en-US" dirty="0" smtClean="0"/>
              <a:t>Deformable geo reads</a:t>
            </a:r>
            <a:br>
              <a:rPr lang="en-US" dirty="0" smtClean="0"/>
            </a:br>
            <a:r>
              <a:rPr lang="en-US" dirty="0" smtClean="0"/>
              <a:t>from 2 V+ buffers</a:t>
            </a:r>
          </a:p>
          <a:p>
            <a:pPr lvl="1"/>
            <a:r>
              <a:rPr lang="en-US" dirty="0" smtClean="0"/>
              <a:t>Regular geo reconstructs full triangle</a:t>
            </a:r>
          </a:p>
          <a:p>
            <a:pPr lvl="1"/>
            <a:r>
              <a:rPr lang="en-US" dirty="0" err="1" smtClean="0"/>
              <a:t>TriangleID</a:t>
            </a:r>
            <a:r>
              <a:rPr lang="en-US" dirty="0" smtClean="0"/>
              <a:t> contains material and mesh info in higher bits (possible because the meshes are divided into small clusters)</a:t>
            </a:r>
          </a:p>
          <a:p>
            <a:pPr lvl="1"/>
            <a:endParaRPr lang="en-US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511" y="1825625"/>
            <a:ext cx="7372489" cy="31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Activision Geometry Rendering Pipeline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</a:p>
          <a:p>
            <a:pPr lvl="1"/>
            <a:r>
              <a:rPr lang="en-US" dirty="0" smtClean="0"/>
              <a:t>Setup is HARD</a:t>
            </a:r>
          </a:p>
          <a:p>
            <a:pPr lvl="1"/>
            <a:r>
              <a:rPr lang="en-US" dirty="0" smtClean="0"/>
              <a:t>Same Depth trick as in Dawn Engine to filter materials</a:t>
            </a:r>
          </a:p>
          <a:p>
            <a:pPr lvl="1"/>
            <a:r>
              <a:rPr lang="en-US" dirty="0" smtClean="0"/>
              <a:t>Vertex Indexing is disabled to get Triangle ID in a pixel </a:t>
            </a:r>
            <a:r>
              <a:rPr lang="en-US" dirty="0" err="1" smtClean="0"/>
              <a:t>shader</a:t>
            </a:r>
            <a:r>
              <a:rPr lang="ru-RU" dirty="0" smtClean="0"/>
              <a:t> (</a:t>
            </a:r>
            <a:r>
              <a:rPr lang="en-US" dirty="0" smtClean="0"/>
              <a:t>not a problem with new consoles) (Horizon bypasses this with some tricks)</a:t>
            </a:r>
          </a:p>
          <a:p>
            <a:pPr lvl="1"/>
            <a:r>
              <a:rPr lang="en-US" dirty="0" smtClean="0"/>
              <a:t>Thin </a:t>
            </a:r>
            <a:r>
              <a:rPr lang="en-US" dirty="0" err="1" smtClean="0"/>
              <a:t>Vbuffer</a:t>
            </a:r>
            <a:r>
              <a:rPr lang="en-US" dirty="0" smtClean="0"/>
              <a:t> (1 32bit buffer for everything except deformable geo)</a:t>
            </a:r>
          </a:p>
          <a:p>
            <a:pPr lvl="1"/>
            <a:r>
              <a:rPr lang="en-US" dirty="0" smtClean="0"/>
              <a:t>Effective (x10 geo in a frame compared to regular f+)</a:t>
            </a:r>
          </a:p>
          <a:p>
            <a:pPr lvl="1"/>
            <a:r>
              <a:rPr lang="en-US" dirty="0" smtClean="0"/>
              <a:t>All geo data needs to be accessible on the </a:t>
            </a:r>
            <a:r>
              <a:rPr lang="en-US" dirty="0" err="1" smtClean="0"/>
              <a:t>gpu</a:t>
            </a:r>
            <a:r>
              <a:rPr lang="en-US" dirty="0" smtClean="0"/>
              <a:t> in a pixel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/>
            <a:r>
              <a:rPr lang="en-US" dirty="0" smtClean="0"/>
              <a:t>No mesh </a:t>
            </a:r>
            <a:r>
              <a:rPr lang="en-US" dirty="0" err="1" smtClean="0"/>
              <a:t>shaders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093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Nanite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Deferred shading</a:t>
            </a:r>
          </a:p>
          <a:p>
            <a:pPr lvl="1"/>
            <a:r>
              <a:rPr lang="en-US" dirty="0" smtClean="0"/>
              <a:t>Aimed at tiny triangles and VERY dense meshes (multiple million triangles per mesh)</a:t>
            </a:r>
          </a:p>
          <a:p>
            <a:pPr lvl="1"/>
            <a:r>
              <a:rPr lang="en-US" dirty="0" smtClean="0"/>
              <a:t>Covers a lot of stuff besides </a:t>
            </a:r>
            <a:r>
              <a:rPr lang="en-US" dirty="0" err="1" smtClean="0"/>
              <a:t>visbuffer</a:t>
            </a:r>
            <a:r>
              <a:rPr lang="en-US" dirty="0" smtClean="0"/>
              <a:t> (virtual geometry, </a:t>
            </a:r>
            <a:r>
              <a:rPr lang="en-US" dirty="0" err="1" smtClean="0"/>
              <a:t>lod</a:t>
            </a:r>
            <a:r>
              <a:rPr lang="en-US" dirty="0" smtClean="0"/>
              <a:t> generation, </a:t>
            </a:r>
            <a:r>
              <a:rPr lang="en-US" dirty="0" err="1" smtClean="0"/>
              <a:t>lod</a:t>
            </a:r>
            <a:r>
              <a:rPr lang="en-US" dirty="0" smtClean="0"/>
              <a:t> transition, culling,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Software rasterization for small triangles</a:t>
            </a:r>
          </a:p>
          <a:p>
            <a:pPr lvl="1"/>
            <a:r>
              <a:rPr lang="en-US" dirty="0" smtClean="0"/>
              <a:t>Requires 64 bit atomics</a:t>
            </a:r>
          </a:p>
          <a:p>
            <a:pPr lvl="1"/>
            <a:r>
              <a:rPr lang="en-US" dirty="0" smtClean="0"/>
              <a:t>Allows smaller-than-pixel triangles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20" y="3548063"/>
            <a:ext cx="5007429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Nanite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Vis buffer layout:</a:t>
            </a:r>
          </a:p>
          <a:p>
            <a:pPr lvl="2"/>
            <a:r>
              <a:rPr lang="en-US" dirty="0" smtClean="0"/>
              <a:t>Depth</a:t>
            </a:r>
          </a:p>
          <a:p>
            <a:pPr lvl="2"/>
            <a:r>
              <a:rPr lang="en-US" dirty="0" err="1" smtClean="0"/>
              <a:t>InstanceID</a:t>
            </a:r>
            <a:endParaRPr lang="en-US" dirty="0" smtClean="0"/>
          </a:p>
          <a:p>
            <a:pPr lvl="2"/>
            <a:r>
              <a:rPr lang="en-US" dirty="0" err="1" smtClean="0"/>
              <a:t>TriangleID</a:t>
            </a:r>
            <a:endParaRPr lang="en-US" dirty="0" smtClean="0"/>
          </a:p>
          <a:p>
            <a:pPr lvl="2"/>
            <a:r>
              <a:rPr lang="en-US" dirty="0" smtClean="0"/>
              <a:t>All in a single 64bit texture (to allow UAV atomic rasterization)</a:t>
            </a:r>
            <a:endParaRPr lang="en-US" dirty="0"/>
          </a:p>
          <a:p>
            <a:pPr lvl="1"/>
            <a:r>
              <a:rPr lang="en-US" dirty="0" smtClean="0"/>
              <a:t>No UV/derivatives in vis buffer</a:t>
            </a:r>
          </a:p>
          <a:p>
            <a:pPr lvl="2"/>
            <a:r>
              <a:rPr lang="en-US" dirty="0" smtClean="0"/>
              <a:t>Load triangle in pixel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2"/>
            <a:r>
              <a:rPr lang="en-US" dirty="0" smtClean="0"/>
              <a:t>Transform to screen</a:t>
            </a:r>
          </a:p>
          <a:p>
            <a:pPr lvl="2"/>
            <a:r>
              <a:rPr lang="en-US" dirty="0" smtClean="0"/>
              <a:t>Derive </a:t>
            </a:r>
            <a:r>
              <a:rPr lang="en-US" dirty="0" err="1" smtClean="0"/>
              <a:t>barycentrics</a:t>
            </a:r>
            <a:r>
              <a:rPr lang="en-US" dirty="0" smtClean="0"/>
              <a:t> &amp; </a:t>
            </a:r>
            <a:r>
              <a:rPr lang="en-US" dirty="0" err="1" smtClean="0"/>
              <a:t>uv</a:t>
            </a:r>
            <a:r>
              <a:rPr lang="en-US" dirty="0" smtClean="0"/>
              <a:t> derivatives</a:t>
            </a:r>
          </a:p>
          <a:p>
            <a:pPr lvl="2"/>
            <a:r>
              <a:rPr lang="en-US" dirty="0" smtClean="0"/>
              <a:t>Load and lerp attributes</a:t>
            </a:r>
          </a:p>
          <a:p>
            <a:pPr lvl="1"/>
            <a:r>
              <a:rPr lang="en-US" dirty="0" smtClean="0"/>
              <a:t>Sounds like a lot of work, but actually</a:t>
            </a:r>
            <a:br>
              <a:rPr lang="en-US" dirty="0" smtClean="0"/>
            </a:br>
            <a:r>
              <a:rPr lang="en-US" dirty="0" smtClean="0"/>
              <a:t>quite fast</a:t>
            </a:r>
          </a:p>
          <a:p>
            <a:pPr lvl="1"/>
            <a:r>
              <a:rPr lang="en-US" dirty="0" smtClean="0"/>
              <a:t>The main reason why </a:t>
            </a:r>
            <a:r>
              <a:rPr lang="en-US" dirty="0" err="1" smtClean="0"/>
              <a:t>deformables</a:t>
            </a:r>
            <a:r>
              <a:rPr lang="en-US" dirty="0" smtClean="0"/>
              <a:t> aren’t</a:t>
            </a:r>
            <a:br>
              <a:rPr lang="en-US" dirty="0" smtClean="0"/>
            </a:br>
            <a:r>
              <a:rPr lang="en-US" dirty="0" smtClean="0"/>
              <a:t>supported yet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20" y="3548063"/>
            <a:ext cx="5007429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9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Nanite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Why Depth? We still need</a:t>
            </a:r>
            <a:br>
              <a:rPr lang="en-US" dirty="0" smtClean="0"/>
            </a:br>
            <a:r>
              <a:rPr lang="en-US" dirty="0" smtClean="0"/>
              <a:t>regular depth buffer</a:t>
            </a:r>
            <a:br>
              <a:rPr lang="en-US" dirty="0" smtClean="0"/>
            </a:br>
            <a:r>
              <a:rPr lang="en-US" dirty="0" smtClean="0"/>
              <a:t>for everything else</a:t>
            </a:r>
          </a:p>
          <a:p>
            <a:pPr lvl="1"/>
            <a:r>
              <a:rPr lang="en-US" dirty="0" smtClean="0"/>
              <a:t>Software rasterization</a:t>
            </a:r>
          </a:p>
          <a:p>
            <a:pPr lvl="2"/>
            <a:r>
              <a:rPr lang="en-US" dirty="0" smtClean="0"/>
              <a:t>No HW depth test</a:t>
            </a:r>
          </a:p>
          <a:p>
            <a:pPr lvl="2"/>
            <a:r>
              <a:rPr lang="en-US" dirty="0" smtClean="0"/>
              <a:t>No HW depth write</a:t>
            </a:r>
          </a:p>
          <a:p>
            <a:pPr lvl="2"/>
            <a:r>
              <a:rPr lang="en-US" dirty="0" smtClean="0"/>
              <a:t>Use atomics!</a:t>
            </a:r>
          </a:p>
          <a:p>
            <a:pPr lvl="2"/>
            <a:r>
              <a:rPr lang="en-US" dirty="0" smtClean="0"/>
              <a:t>HW rasterization output contains depth in higher bits</a:t>
            </a:r>
          </a:p>
          <a:p>
            <a:pPr lvl="2"/>
            <a:r>
              <a:rPr lang="en-US" dirty="0" err="1" smtClean="0"/>
              <a:t>InterlockedMax</a:t>
            </a:r>
            <a:r>
              <a:rPr lang="en-US" dirty="0" smtClean="0"/>
              <a:t> does everything for us</a:t>
            </a:r>
          </a:p>
          <a:p>
            <a:pPr lvl="2"/>
            <a:r>
              <a:rPr lang="en-US" dirty="0" smtClean="0"/>
              <a:t>Very fast</a:t>
            </a:r>
          </a:p>
          <a:p>
            <a:pPr lvl="2"/>
            <a:r>
              <a:rPr lang="en-US" dirty="0" smtClean="0"/>
              <a:t>Can be done entirely on compute</a:t>
            </a:r>
          </a:p>
          <a:p>
            <a:pPr lvl="2"/>
            <a:r>
              <a:rPr lang="en-US" dirty="0" smtClean="0"/>
              <a:t>Not very effective for large triangles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825625"/>
            <a:ext cx="6505575" cy="9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Engines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Dawn Engine</a:t>
            </a:r>
          </a:p>
          <a:p>
            <a:r>
              <a:rPr lang="en-US" dirty="0" smtClean="0"/>
              <a:t>Activision Geometry Pipeline</a:t>
            </a:r>
          </a:p>
          <a:p>
            <a:r>
              <a:rPr lang="en-US" dirty="0" err="1" smtClean="0"/>
              <a:t>Nanite</a:t>
            </a:r>
            <a:endParaRPr lang="en-US" dirty="0" smtClean="0"/>
          </a:p>
          <a:p>
            <a:r>
              <a:rPr lang="en-US" dirty="0" smtClean="0"/>
              <a:t>Decima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Nanite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SW is not effective on</a:t>
            </a:r>
            <a:br>
              <a:rPr lang="en-US" dirty="0" smtClean="0"/>
            </a:br>
            <a:r>
              <a:rPr lang="en-US" dirty="0" smtClean="0"/>
              <a:t>large triangles</a:t>
            </a:r>
          </a:p>
          <a:p>
            <a:pPr lvl="1"/>
            <a:r>
              <a:rPr lang="en-US" dirty="0" smtClean="0"/>
              <a:t>Use regular HW raster</a:t>
            </a:r>
          </a:p>
          <a:p>
            <a:pPr lvl="1"/>
            <a:r>
              <a:rPr lang="en-US" dirty="0" smtClean="0"/>
              <a:t>But switch UAV-&gt;RTV is expensive? (barriers and all)</a:t>
            </a:r>
          </a:p>
          <a:p>
            <a:pPr lvl="1"/>
            <a:r>
              <a:rPr lang="en-US" dirty="0" smtClean="0"/>
              <a:t>Don’t bind render targets, output to UAV, same as SW raster!</a:t>
            </a:r>
          </a:p>
          <a:p>
            <a:pPr lvl="1"/>
            <a:r>
              <a:rPr lang="en-US" dirty="0" smtClean="0"/>
              <a:t>Blue – SW, Red - HW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825625"/>
            <a:ext cx="6505575" cy="99506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3721142"/>
            <a:ext cx="4514850" cy="24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2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Nanite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Materials</a:t>
            </a:r>
          </a:p>
          <a:p>
            <a:pPr lvl="2"/>
            <a:r>
              <a:rPr lang="en-US" dirty="0" smtClean="0"/>
              <a:t>Same Z-test trick as before</a:t>
            </a:r>
          </a:p>
          <a:p>
            <a:pPr lvl="2"/>
            <a:r>
              <a:rPr lang="en-US" dirty="0" smtClean="0"/>
              <a:t>Analytical derivatives when available</a:t>
            </a:r>
          </a:p>
          <a:p>
            <a:pPr lvl="3"/>
            <a:r>
              <a:rPr lang="en-US" dirty="0" smtClean="0"/>
              <a:t>For each attribute that requires a derivative evaluate a gradient across a triangle</a:t>
            </a:r>
          </a:p>
          <a:p>
            <a:pPr lvl="3"/>
            <a:r>
              <a:rPr lang="en-US" dirty="0" smtClean="0"/>
              <a:t>Not always possible (something non-linear or </a:t>
            </a:r>
            <a:r>
              <a:rPr lang="en-US" dirty="0" err="1" smtClean="0"/>
              <a:t>discontinious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Fall back to finite differences (</a:t>
            </a:r>
            <a:r>
              <a:rPr lang="en-US" dirty="0" err="1" smtClean="0"/>
              <a:t>ddx</a:t>
            </a:r>
            <a:r>
              <a:rPr lang="en-US" dirty="0" smtClean="0"/>
              <a:t>/</a:t>
            </a:r>
            <a:r>
              <a:rPr lang="en-US" dirty="0" err="1" smtClean="0"/>
              <a:t>ddy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Only for required attributes (can be deduced with material graph)</a:t>
            </a:r>
          </a:p>
          <a:p>
            <a:pPr lvl="2"/>
            <a:r>
              <a:rPr lang="en-US" dirty="0" smtClean="0"/>
              <a:t>No ray differentials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245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Aimed primarily at foliage</a:t>
            </a:r>
          </a:p>
          <a:p>
            <a:pPr lvl="1"/>
            <a:r>
              <a:rPr lang="en-US" dirty="0" smtClean="0"/>
              <a:t>Handles a lot of moss</a:t>
            </a:r>
          </a:p>
          <a:p>
            <a:pPr lvl="1"/>
            <a:r>
              <a:rPr lang="en-US" dirty="0" smtClean="0"/>
              <a:t>Deferred</a:t>
            </a:r>
          </a:p>
          <a:p>
            <a:pPr lvl="1"/>
            <a:r>
              <a:rPr lang="en-US" dirty="0" smtClean="0"/>
              <a:t>Almost entirely </a:t>
            </a:r>
            <a:r>
              <a:rPr lang="en-US" dirty="0" err="1" smtClean="0"/>
              <a:t>async</a:t>
            </a:r>
            <a:r>
              <a:rPr lang="en-US" dirty="0" smtClean="0"/>
              <a:t> compute (to overlap with shadow calculations)</a:t>
            </a:r>
          </a:p>
          <a:p>
            <a:pPr lvl="1"/>
            <a:r>
              <a:rPr lang="en-US" dirty="0" smtClean="0"/>
              <a:t>Can’t use depth trick!</a:t>
            </a:r>
          </a:p>
          <a:p>
            <a:pPr lvl="1"/>
            <a:r>
              <a:rPr lang="en-US" dirty="0" smtClean="0"/>
              <a:t>Can’t use HW to pack waves</a:t>
            </a:r>
            <a:br>
              <a:rPr lang="en-US" dirty="0" smtClean="0"/>
            </a:br>
            <a:r>
              <a:rPr lang="en-US" dirty="0" smtClean="0"/>
              <a:t>with pixel work!</a:t>
            </a:r>
          </a:p>
          <a:p>
            <a:pPr lvl="1"/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6" y="2981325"/>
            <a:ext cx="5681134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1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Solution: pixel command list</a:t>
            </a:r>
          </a:p>
          <a:p>
            <a:pPr lvl="1"/>
            <a:r>
              <a:rPr lang="en-US" dirty="0" smtClean="0"/>
              <a:t>Completely avoids quad occupation problem (no quads at all)</a:t>
            </a:r>
          </a:p>
          <a:p>
            <a:pPr lvl="1"/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881004"/>
            <a:ext cx="5867400" cy="32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Triangles are large and have complex vertex animation (foliage), don’t want to transform them per pixel</a:t>
            </a:r>
          </a:p>
          <a:p>
            <a:pPr lvl="1"/>
            <a:r>
              <a:rPr lang="en-US" dirty="0" smtClean="0"/>
              <a:t>Transform once, store in a ring buffer (12mb on ps4)</a:t>
            </a:r>
          </a:p>
          <a:p>
            <a:pPr lvl="1"/>
            <a:r>
              <a:rPr lang="en-US" dirty="0" smtClean="0"/>
              <a:t>Can’t fit all the geometry inside</a:t>
            </a:r>
          </a:p>
          <a:p>
            <a:pPr lvl="1"/>
            <a:r>
              <a:rPr lang="en-US" dirty="0" smtClean="0"/>
              <a:t>Transform geo for a few batches, draw to vis buffer, then repeat</a:t>
            </a:r>
          </a:p>
          <a:p>
            <a:pPr lvl="1"/>
            <a:r>
              <a:rPr lang="en-US" dirty="0" smtClean="0"/>
              <a:t>Can transform on a separate compute pipe in parallel to vis buffer generation</a:t>
            </a:r>
          </a:p>
          <a:p>
            <a:pPr lvl="1"/>
            <a:r>
              <a:rPr lang="en-US" dirty="0" smtClean="0"/>
              <a:t>Foliage system creates giant batches that won’t fit in geo cache</a:t>
            </a:r>
          </a:p>
          <a:p>
            <a:pPr lvl="1"/>
            <a:r>
              <a:rPr lang="en-US" dirty="0" smtClean="0"/>
              <a:t>Split to micro-batches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941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346" y="1825625"/>
            <a:ext cx="77513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7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Vis buffer layout</a:t>
            </a:r>
          </a:p>
          <a:p>
            <a:pPr lvl="2"/>
            <a:r>
              <a:rPr lang="en-US" dirty="0" smtClean="0"/>
              <a:t>Single 32 UINT</a:t>
            </a:r>
          </a:p>
          <a:p>
            <a:pPr lvl="2"/>
            <a:r>
              <a:rPr lang="en-US" dirty="0" err="1" smtClean="0"/>
              <a:t>TriangleID</a:t>
            </a:r>
            <a:r>
              <a:rPr lang="en-US" dirty="0" smtClean="0"/>
              <a:t>, Instance ID, Batch ID</a:t>
            </a:r>
          </a:p>
          <a:p>
            <a:pPr lvl="1"/>
            <a:r>
              <a:rPr lang="en-US" dirty="0" smtClean="0"/>
              <a:t>Triangle ID solution:</a:t>
            </a:r>
          </a:p>
          <a:p>
            <a:pPr lvl="2"/>
            <a:r>
              <a:rPr lang="en-US" dirty="0" err="1" smtClean="0"/>
              <a:t>TriangleID</a:t>
            </a:r>
            <a:r>
              <a:rPr lang="en-US" dirty="0" smtClean="0"/>
              <a:t> = Data0^Data1^Data2</a:t>
            </a:r>
          </a:p>
          <a:p>
            <a:pPr lvl="2"/>
            <a:r>
              <a:rPr lang="en-US" dirty="0" smtClean="0"/>
              <a:t>Calculate Data0/1/2 offline at mesh generation time</a:t>
            </a:r>
          </a:p>
          <a:p>
            <a:pPr lvl="2"/>
            <a:r>
              <a:rPr lang="en-US" dirty="0" err="1" smtClean="0"/>
              <a:t>DataN</a:t>
            </a:r>
            <a:r>
              <a:rPr lang="en-US" dirty="0" smtClean="0"/>
              <a:t> = DataN-2 ^ DataN-1 ^ </a:t>
            </a:r>
            <a:r>
              <a:rPr lang="en-US" dirty="0" err="1" smtClean="0"/>
              <a:t>TriangleID</a:t>
            </a:r>
            <a:endParaRPr lang="en-US" dirty="0" smtClean="0"/>
          </a:p>
          <a:p>
            <a:pPr lvl="2"/>
            <a:r>
              <a:rPr lang="en-US" dirty="0" smtClean="0"/>
              <a:t>Duplicate vertices if needed (triangle is on already defined vertices)</a:t>
            </a:r>
          </a:p>
          <a:p>
            <a:pPr lvl="1"/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475" y="506503"/>
            <a:ext cx="4362450" cy="32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это все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690688"/>
            <a:ext cx="8120062" cy="45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7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Затем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17383"/>
            <a:ext cx="8539162" cy="48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https://www.youtube.com/watch?v=eviSykqSUUw</a:t>
            </a:r>
            <a:r>
              <a:rPr lang="en-US" dirty="0" smtClean="0"/>
              <a:t> – Deep Dive Into </a:t>
            </a:r>
            <a:r>
              <a:rPr lang="en-US" dirty="0" err="1" smtClean="0"/>
              <a:t>Nanite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https://www.youtube.com/watch?v=NoTUzzmxPo0</a:t>
            </a:r>
            <a:r>
              <a:rPr lang="en-US" dirty="0" smtClean="0"/>
              <a:t> – Geometry Rendering Pipeline At Activision</a:t>
            </a:r>
          </a:p>
          <a:p>
            <a:r>
              <a:rPr lang="en-US" dirty="0" smtClean="0">
                <a:hlinkClick r:id="rId4"/>
              </a:rPr>
              <a:t>https://www.eidosmontreal.com/news/deferred-next-gen-culling-and-rendering-for-dawn-engine/</a:t>
            </a:r>
            <a:r>
              <a:rPr lang="en-US" dirty="0" smtClean="0"/>
              <a:t> - Deferred Texturing in Dawn Engine</a:t>
            </a:r>
          </a:p>
          <a:p>
            <a:r>
              <a:rPr lang="en-US" dirty="0" smtClean="0">
                <a:hlinkClick r:id="rId5"/>
              </a:rPr>
              <a:t>https://www.gdcvault.com/play/1027553/Adventures-with-Deferred-Texturing-in</a:t>
            </a:r>
            <a:r>
              <a:rPr lang="en-US" dirty="0" smtClean="0"/>
              <a:t> - Adventures with Deferred Texturing in 'Horizon Forbidden West'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73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Shading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</a:t>
            </a:r>
            <a:r>
              <a:rPr lang="en-US" dirty="0" err="1" smtClean="0"/>
              <a:t>shader</a:t>
            </a:r>
            <a:r>
              <a:rPr lang="en-US" dirty="0" smtClean="0"/>
              <a:t> to rule them all</a:t>
            </a:r>
          </a:p>
          <a:p>
            <a:pPr marL="457200" lvl="1" indent="0">
              <a:buNone/>
            </a:pPr>
            <a:r>
              <a:rPr lang="en-US" dirty="0" smtClean="0"/>
              <a:t>+ low bandwidth</a:t>
            </a:r>
          </a:p>
          <a:p>
            <a:pPr marL="457200" lvl="1" indent="0">
              <a:buNone/>
            </a:pPr>
            <a:r>
              <a:rPr lang="en-US" dirty="0" smtClean="0"/>
              <a:t>+ very simple to set up</a:t>
            </a:r>
          </a:p>
          <a:p>
            <a:pPr marL="457200" lvl="1" indent="0">
              <a:buNone/>
            </a:pPr>
            <a:r>
              <a:rPr lang="en-US" dirty="0" smtClean="0"/>
              <a:t>+ works on everything</a:t>
            </a:r>
          </a:p>
          <a:p>
            <a:pPr marL="457200" lvl="1" indent="0">
              <a:buNone/>
            </a:pPr>
            <a:r>
              <a:rPr lang="en-US" dirty="0" smtClean="0"/>
              <a:t>+ very fast (with some assumptions)</a:t>
            </a:r>
          </a:p>
          <a:p>
            <a:pPr lvl="1">
              <a:buFontTx/>
              <a:buChar char="-"/>
            </a:pPr>
            <a:r>
              <a:rPr lang="en-US" dirty="0" smtClean="0"/>
              <a:t>Giant </a:t>
            </a:r>
            <a:r>
              <a:rPr lang="en-US" dirty="0" err="1" smtClean="0"/>
              <a:t>ubershaders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Lots of </a:t>
            </a:r>
            <a:r>
              <a:rPr lang="en-US" dirty="0" err="1" smtClean="0"/>
              <a:t>overshading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Tons of permutations (which leads to </a:t>
            </a:r>
            <a:r>
              <a:rPr lang="en-US" dirty="0" err="1" smtClean="0"/>
              <a:t>ubershaders</a:t>
            </a:r>
            <a:r>
              <a:rPr lang="en-US" dirty="0" smtClean="0"/>
              <a:t> to compensate)</a:t>
            </a:r>
          </a:p>
          <a:p>
            <a:pPr lvl="1">
              <a:buFontTx/>
              <a:buChar char="-"/>
            </a:pPr>
            <a:r>
              <a:rPr lang="en-US" dirty="0" smtClean="0"/>
              <a:t>Light culling is hard (solved in F+)</a:t>
            </a:r>
          </a:p>
        </p:txBody>
      </p:sp>
    </p:spTree>
    <p:extLst>
      <p:ext uri="{BB962C8B-B14F-4D97-AF65-F5344CB8AC3E}">
        <p14:creationId xmlns:p14="http://schemas.microsoft.com/office/powerpoint/2010/main" val="3866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Shading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to do?</a:t>
            </a:r>
          </a:p>
          <a:p>
            <a:r>
              <a:rPr lang="en-US" dirty="0" smtClean="0"/>
              <a:t>Depth </a:t>
            </a:r>
            <a:r>
              <a:rPr lang="en-US" dirty="0" err="1" smtClean="0"/>
              <a:t>prepass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+ no </a:t>
            </a:r>
            <a:r>
              <a:rPr lang="en-US" dirty="0" err="1" smtClean="0"/>
              <a:t>overshading</a:t>
            </a:r>
            <a:r>
              <a:rPr lang="en-US" dirty="0" smtClean="0"/>
              <a:t> for invisible geo</a:t>
            </a:r>
          </a:p>
          <a:p>
            <a:pPr lvl="1">
              <a:buFontTx/>
              <a:buChar char="-"/>
            </a:pPr>
            <a:r>
              <a:rPr lang="en-US" dirty="0" smtClean="0"/>
              <a:t>X2 DIPs</a:t>
            </a:r>
          </a:p>
          <a:p>
            <a:pPr lvl="1">
              <a:buFontTx/>
              <a:buChar char="-"/>
            </a:pPr>
            <a:r>
              <a:rPr lang="en-US" dirty="0" smtClean="0"/>
              <a:t>X2 vertex </a:t>
            </a:r>
            <a:r>
              <a:rPr lang="en-US" dirty="0" err="1" smtClean="0"/>
              <a:t>shader</a:t>
            </a:r>
            <a:r>
              <a:rPr lang="en-US" dirty="0" smtClean="0"/>
              <a:t> invocations (geo processing happens at least twice)</a:t>
            </a:r>
          </a:p>
          <a:p>
            <a:r>
              <a:rPr lang="en-US" dirty="0" smtClean="0"/>
              <a:t>Tiled light clustering</a:t>
            </a:r>
          </a:p>
          <a:p>
            <a:pPr marL="457200" lvl="1" indent="0">
              <a:buNone/>
            </a:pPr>
            <a:r>
              <a:rPr lang="en-US" dirty="0"/>
              <a:t>+</a:t>
            </a:r>
            <a:r>
              <a:rPr lang="en-US" dirty="0" smtClean="0"/>
              <a:t> Solves light culling and removes extra DIPs for multiple lights</a:t>
            </a:r>
          </a:p>
          <a:p>
            <a:pPr lvl="1">
              <a:buFontTx/>
              <a:buChar char="-"/>
            </a:pPr>
            <a:r>
              <a:rPr lang="en-US" dirty="0" err="1" smtClean="0"/>
              <a:t>Shaders</a:t>
            </a:r>
            <a:r>
              <a:rPr lang="en-US" dirty="0" smtClean="0"/>
              <a:t> are more complex</a:t>
            </a:r>
          </a:p>
          <a:p>
            <a:pPr lvl="1">
              <a:buFontTx/>
              <a:buChar char="-"/>
            </a:pPr>
            <a:r>
              <a:rPr lang="en-US" dirty="0" smtClean="0"/>
              <a:t>Dependent samples into light buffers</a:t>
            </a:r>
          </a:p>
          <a:p>
            <a:pPr lvl="1">
              <a:buFontTx/>
              <a:buChar char="-"/>
            </a:pPr>
            <a:r>
              <a:rPr lang="en-US" dirty="0" smtClean="0"/>
              <a:t>Requires full </a:t>
            </a:r>
            <a:r>
              <a:rPr lang="en-US" dirty="0" err="1" smtClean="0"/>
              <a:t>prepass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4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Shading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Modern examples:</a:t>
            </a:r>
          </a:p>
          <a:p>
            <a:r>
              <a:rPr lang="en-US" dirty="0" smtClean="0"/>
              <a:t>ID Tech</a:t>
            </a:r>
          </a:p>
          <a:p>
            <a:r>
              <a:rPr lang="en-US" dirty="0" smtClean="0"/>
              <a:t>IW Engine</a:t>
            </a:r>
          </a:p>
          <a:p>
            <a:r>
              <a:rPr lang="en-US" dirty="0" smtClean="0"/>
              <a:t>Quantic Dream internal game engine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10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Shading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lighting from geo + materials</a:t>
            </a:r>
          </a:p>
          <a:p>
            <a:pPr marL="457200" lvl="1" indent="0">
              <a:buNone/>
            </a:pPr>
            <a:r>
              <a:rPr lang="en-US" dirty="0" smtClean="0"/>
              <a:t>+ Lighting is coherent</a:t>
            </a:r>
          </a:p>
          <a:p>
            <a:pPr marL="457200" lvl="1" indent="0">
              <a:buNone/>
            </a:pPr>
            <a:r>
              <a:rPr lang="en-US" dirty="0" smtClean="0"/>
              <a:t>+ Simpler </a:t>
            </a:r>
            <a:r>
              <a:rPr lang="en-US" dirty="0" err="1" smtClean="0"/>
              <a:t>shaders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+ Less permutations</a:t>
            </a:r>
          </a:p>
          <a:p>
            <a:pPr marL="457200" lvl="1" indent="0">
              <a:buNone/>
            </a:pPr>
            <a:r>
              <a:rPr lang="en-US" dirty="0" smtClean="0"/>
              <a:t>+ No </a:t>
            </a:r>
            <a:r>
              <a:rPr lang="en-US" dirty="0" err="1" smtClean="0"/>
              <a:t>overshading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High Bandwidth (fat </a:t>
            </a:r>
            <a:r>
              <a:rPr lang="en-US" dirty="0" err="1" smtClean="0"/>
              <a:t>Gbuffers</a:t>
            </a:r>
            <a:r>
              <a:rPr lang="en-US" dirty="0" smtClean="0"/>
              <a:t>)</a:t>
            </a:r>
            <a:endParaRPr lang="ru-RU" dirty="0" smtClean="0"/>
          </a:p>
          <a:p>
            <a:pPr lvl="1">
              <a:buFontTx/>
              <a:buChar char="-"/>
            </a:pPr>
            <a:r>
              <a:rPr lang="en-US" dirty="0" smtClean="0"/>
              <a:t>Still X2 geo (</a:t>
            </a:r>
            <a:r>
              <a:rPr lang="en-US" dirty="0" err="1" smtClean="0"/>
              <a:t>prepass</a:t>
            </a:r>
            <a:r>
              <a:rPr lang="en-US" dirty="0" smtClean="0"/>
              <a:t>)</a:t>
            </a:r>
          </a:p>
          <a:p>
            <a:pPr lvl="1">
              <a:buFontTx/>
              <a:buChar char="-"/>
            </a:pPr>
            <a:r>
              <a:rPr lang="en-US" dirty="0" smtClean="0"/>
              <a:t>Material code is mixed with geo</a:t>
            </a:r>
          </a:p>
          <a:p>
            <a:pPr lvl="1">
              <a:buFontTx/>
              <a:buChar char="-"/>
            </a:pPr>
            <a:r>
              <a:rPr lang="en-US" dirty="0" smtClean="0"/>
              <a:t>Bad quad efficiency for dense geo</a:t>
            </a:r>
          </a:p>
          <a:p>
            <a:pPr lvl="1">
              <a:buFontTx/>
              <a:buChar char="-"/>
            </a:pPr>
            <a:r>
              <a:rPr lang="en-US" dirty="0" smtClean="0"/>
              <a:t>Limited shading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8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texturing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geo from everything else</a:t>
            </a:r>
          </a:p>
          <a:p>
            <a:r>
              <a:rPr lang="en-US" dirty="0" smtClean="0"/>
              <a:t>Render geo information in Visibility Buffer (triangle id, derivatives, </a:t>
            </a:r>
            <a:r>
              <a:rPr lang="en-US" dirty="0" err="1" smtClean="0"/>
              <a:t>barycentrics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Apply materials in a full-screen pass (or by tiles)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3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texturing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+ Geo is separated from materials (less permutations)</a:t>
            </a:r>
          </a:p>
          <a:p>
            <a:pPr marL="0" indent="0">
              <a:buNone/>
            </a:pPr>
            <a:r>
              <a:rPr lang="en-US" dirty="0" smtClean="0"/>
              <a:t>+ Only one geo pass (no </a:t>
            </a:r>
            <a:r>
              <a:rPr lang="en-US" dirty="0" err="1" smtClean="0"/>
              <a:t>prepass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+ Simpler vertex </a:t>
            </a:r>
            <a:r>
              <a:rPr lang="en-US" dirty="0" err="1" smtClean="0"/>
              <a:t>shaders</a:t>
            </a:r>
            <a:r>
              <a:rPr lang="en-US" dirty="0" smtClean="0"/>
              <a:t> (no interpolators)</a:t>
            </a:r>
          </a:p>
          <a:p>
            <a:pPr marL="0" indent="0">
              <a:buNone/>
            </a:pPr>
            <a:r>
              <a:rPr lang="en-US" dirty="0" smtClean="0"/>
              <a:t>+ Great quad efficiency for material calculations</a:t>
            </a:r>
          </a:p>
          <a:p>
            <a:pPr marL="0" indent="0">
              <a:buNone/>
            </a:pPr>
            <a:r>
              <a:rPr lang="en-US" dirty="0" smtClean="0"/>
              <a:t>+ No material </a:t>
            </a:r>
            <a:r>
              <a:rPr lang="en-US" dirty="0" err="1" smtClean="0"/>
              <a:t>overshading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+ Everything with the same material can be merged to one DIP (especially with dynamic indexing/</a:t>
            </a:r>
            <a:r>
              <a:rPr lang="en-US" dirty="0" err="1" smtClean="0"/>
              <a:t>bindless</a:t>
            </a:r>
            <a:r>
              <a:rPr lang="en-US" dirty="0" smtClean="0"/>
              <a:t> rendering from VK/DX12)</a:t>
            </a:r>
          </a:p>
          <a:p>
            <a:pPr marL="0" indent="0">
              <a:buNone/>
            </a:pPr>
            <a:r>
              <a:rPr lang="en-US" dirty="0" smtClean="0"/>
              <a:t>+ Ideal for dense geo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texturing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Setup is much harder</a:t>
            </a:r>
          </a:p>
          <a:p>
            <a:pPr>
              <a:buFontTx/>
              <a:buChar char="-"/>
            </a:pPr>
            <a:r>
              <a:rPr lang="en-US" dirty="0" smtClean="0"/>
              <a:t>No HW derivatives in a material pass</a:t>
            </a:r>
          </a:p>
          <a:p>
            <a:pPr>
              <a:buFontTx/>
              <a:buChar char="-"/>
            </a:pPr>
            <a:r>
              <a:rPr lang="en-US" dirty="0" smtClean="0"/>
              <a:t>Need to find pixels to shade in a material pass</a:t>
            </a:r>
          </a:p>
          <a:p>
            <a:pPr>
              <a:buFontTx/>
              <a:buChar char="-"/>
            </a:pPr>
            <a:r>
              <a:rPr lang="en-US" dirty="0" smtClean="0"/>
              <a:t>Still no MSAA</a:t>
            </a:r>
          </a:p>
          <a:p>
            <a:pPr>
              <a:buFontTx/>
              <a:buChar char="-"/>
            </a:pPr>
            <a:r>
              <a:rPr lang="en-US" dirty="0" smtClean="0"/>
              <a:t>Harder to support extra vertex attributes and move some calculations to vertex </a:t>
            </a:r>
            <a:r>
              <a:rPr lang="en-US" dirty="0" err="1" smtClean="0"/>
              <a:t>shader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Performs badly on older hardware (no atomics, no </a:t>
            </a:r>
            <a:r>
              <a:rPr lang="en-US" dirty="0" err="1" smtClean="0"/>
              <a:t>TriangleID</a:t>
            </a:r>
            <a:r>
              <a:rPr lang="en-US" dirty="0" smtClean="0"/>
              <a:t> in pixel </a:t>
            </a:r>
            <a:r>
              <a:rPr lang="en-US" dirty="0" err="1" smtClean="0"/>
              <a:t>shaders</a:t>
            </a:r>
            <a:r>
              <a:rPr lang="en-US" dirty="0" smtClean="0"/>
              <a:t>, no dynamic indexing for textures)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9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1168</Words>
  <Application>Microsoft Office PowerPoint</Application>
  <PresentationFormat>Широкоэкранный</PresentationFormat>
  <Paragraphs>198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Тема Office</vt:lpstr>
      <vt:lpstr>Deferred Texturing</vt:lpstr>
      <vt:lpstr>Engines</vt:lpstr>
      <vt:lpstr>Forward Shading</vt:lpstr>
      <vt:lpstr>Forward Shading</vt:lpstr>
      <vt:lpstr>Forward Shading</vt:lpstr>
      <vt:lpstr>Deferred Shading</vt:lpstr>
      <vt:lpstr>Deferred texturing</vt:lpstr>
      <vt:lpstr>Deferred texturing</vt:lpstr>
      <vt:lpstr>Deferred texturing</vt:lpstr>
      <vt:lpstr>Dawn Engine</vt:lpstr>
      <vt:lpstr>Dawn Engine</vt:lpstr>
      <vt:lpstr>Dawn Engine</vt:lpstr>
      <vt:lpstr>Dawn Engine</vt:lpstr>
      <vt:lpstr>Activision Geometry Rendering Pipeline</vt:lpstr>
      <vt:lpstr>Activision Geometry Rendering Pipeline</vt:lpstr>
      <vt:lpstr>Activision Geometry Rendering Pipeline</vt:lpstr>
      <vt:lpstr>Nanite</vt:lpstr>
      <vt:lpstr>Nanite</vt:lpstr>
      <vt:lpstr>Nanite</vt:lpstr>
      <vt:lpstr>Nanite</vt:lpstr>
      <vt:lpstr>Nanite</vt:lpstr>
      <vt:lpstr>Decima</vt:lpstr>
      <vt:lpstr>Decima</vt:lpstr>
      <vt:lpstr>Decima</vt:lpstr>
      <vt:lpstr>Decima</vt:lpstr>
      <vt:lpstr>Decima</vt:lpstr>
      <vt:lpstr>Зачем это все?</vt:lpstr>
      <vt:lpstr>Затем</vt:lpstr>
      <vt:lpstr>References</vt:lpstr>
    </vt:vector>
  </TitlesOfParts>
  <Company>Mail.ru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Deferred Texturing</dc:title>
  <dc:creator>Kulikov Sergei</dc:creator>
  <cp:lastModifiedBy>Kulikov Sergei</cp:lastModifiedBy>
  <cp:revision>23</cp:revision>
  <dcterms:created xsi:type="dcterms:W3CDTF">2022-05-13T07:52:17Z</dcterms:created>
  <dcterms:modified xsi:type="dcterms:W3CDTF">2022-05-13T16:16:56Z</dcterms:modified>
</cp:coreProperties>
</file>